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272" r:id="rId3"/>
    <p:sldId id="267" r:id="rId4"/>
    <p:sldId id="257" r:id="rId5"/>
    <p:sldId id="268" r:id="rId6"/>
    <p:sldId id="270" r:id="rId7"/>
    <p:sldId id="269" r:id="rId8"/>
    <p:sldId id="258" r:id="rId9"/>
    <p:sldId id="259" r:id="rId10"/>
    <p:sldId id="261" r:id="rId11"/>
    <p:sldId id="262" r:id="rId12"/>
    <p:sldId id="264" r:id="rId13"/>
    <p:sldId id="271" r:id="rId14"/>
    <p:sldId id="263" r:id="rId15"/>
    <p:sldId id="265" r:id="rId16"/>
    <p:sldId id="266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6" d="100"/>
          <a:sy n="86" d="100"/>
        </p:scale>
        <p:origin x="65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2394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7338F-F796-46B6-8160-F462BA61C50E}" type="datetimeFigureOut">
              <a:rPr lang="en-US" smtClean="0"/>
              <a:t>7/25/2016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4CB4B7-D9D1-4D71-9EA6-FA94CFB62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5633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0337BF-7991-4356-BB7A-0E190DB74B2B}" type="datetimeFigureOut">
              <a:rPr lang="en-US" smtClean="0"/>
              <a:t>7/25/2016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FCBA73-874F-4C2E-B811-FEAF40F7F9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2357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8DB466CB-E767-480D-A341-AED4E2BE1268}" type="datetime1">
              <a:rPr lang="en-US" smtClean="0"/>
              <a:t>7/25/2016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7A86C-9EB4-49D4-961A-86846647381E}" type="datetime1">
              <a:rPr lang="en-US" smtClean="0"/>
              <a:t>7/25/2016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8F4ED-CBF5-4810-B1E2-9D43991D5F20}" type="datetime1">
              <a:rPr lang="en-US" smtClean="0"/>
              <a:t>7/25/2016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CAD96-7376-46CC-A458-B998947F97D9}" type="datetime1">
              <a:rPr lang="en-US" smtClean="0"/>
              <a:t>7/25/2016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96601" y="0"/>
            <a:ext cx="1181099" cy="711200"/>
          </a:xfrm>
        </p:spPr>
        <p:txBody>
          <a:bodyPr/>
          <a:lstStyle>
            <a:lvl1pPr algn="r">
              <a:defRPr sz="2000"/>
            </a:lvl1pPr>
          </a:lstStyle>
          <a:p>
            <a:r>
              <a:rPr lang="en-US" dirty="0"/>
              <a:t> of 9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33842" y="6056416"/>
            <a:ext cx="2205807" cy="5823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E3B46-15D8-43BE-97EC-C78F8CEE9829}" type="datetime1">
              <a:rPr lang="en-US" smtClean="0"/>
              <a:t>7/25/2016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428B8-AE2E-4A3D-91E6-6C8BED930AFF}" type="datetime1">
              <a:rPr lang="en-US" smtClean="0"/>
              <a:t>7/25/2016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EB985-3CEE-4057-9C33-22F4479E5150}" type="datetime1">
              <a:rPr lang="en-US" smtClean="0"/>
              <a:t>7/25/2016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DF436-8446-4D1D-8B13-3E8B2B35670A}" type="datetime1">
              <a:rPr lang="en-US" smtClean="0"/>
              <a:t>7/25/2016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E8937-E2C4-413E-9D9E-5CBAB2FBD6CF}" type="datetime1">
              <a:rPr lang="en-US" smtClean="0"/>
              <a:t>7/25/2016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EB53D-EA44-48B7-979B-3FA33E268997}" type="datetime1">
              <a:rPr lang="en-US" smtClean="0"/>
              <a:t>7/25/2016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C824D-1A40-4865-8807-DD061D212250}" type="datetime1">
              <a:rPr lang="en-US" smtClean="0"/>
              <a:t>7/25/2016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E3121E34-14DF-4C4E-9ADD-1594621355B7}" type="datetime1">
              <a:rPr lang="en-US" smtClean="0"/>
              <a:t>7/25/2016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2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4.w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1443" y="5004742"/>
            <a:ext cx="7772400" cy="1463040"/>
          </a:xfrm>
        </p:spPr>
        <p:txBody>
          <a:bodyPr>
            <a:normAutofit/>
          </a:bodyPr>
          <a:lstStyle/>
          <a:p>
            <a:r>
              <a:rPr lang="en-US" dirty="0"/>
              <a:t>THE</a:t>
            </a:r>
            <a:r>
              <a:rPr lang="en-US" b="1" dirty="0"/>
              <a:t> Los Angeles Streetcar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b="1" dirty="0"/>
              <a:t>Community Update</a:t>
            </a:r>
          </a:p>
          <a:p>
            <a:r>
              <a:rPr lang="en-US" sz="2400" dirty="0"/>
              <a:t>June 30</a:t>
            </a:r>
            <a:r>
              <a:rPr lang="en-US" sz="2400" baseline="30000" dirty="0"/>
              <a:t>th</a:t>
            </a:r>
            <a:r>
              <a:rPr lang="en-US" sz="2400" dirty="0"/>
              <a:t>, 2016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3084" b="7612"/>
          <a:stretch/>
        </p:blipFill>
        <p:spPr>
          <a:xfrm>
            <a:off x="0" y="-11356"/>
            <a:ext cx="12192000" cy="461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5852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EIR — NEPA/EA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2286000"/>
            <a:ext cx="5471675" cy="4393580"/>
          </a:xfrm>
        </p:spPr>
        <p:txBody>
          <a:bodyPr/>
          <a:lstStyle/>
          <a:p>
            <a:pPr marL="234950" indent="-2349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Important dates for</a:t>
            </a:r>
            <a:r>
              <a:rPr lang="en-US" b="1" dirty="0"/>
              <a:t> Final EIR</a:t>
            </a:r>
            <a:r>
              <a:rPr lang="en-US" dirty="0"/>
              <a:t>:</a:t>
            </a:r>
          </a:p>
          <a:p>
            <a:pPr marL="408686" lvl="1" indent="-2349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Complete by September/October</a:t>
            </a:r>
          </a:p>
          <a:p>
            <a:pPr marL="408686" lvl="1" indent="-2349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Presented to City Council between October and November</a:t>
            </a:r>
          </a:p>
          <a:p>
            <a:pPr marL="234950" indent="-2349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Will include recommendation for alignment and MSF location</a:t>
            </a:r>
          </a:p>
          <a:p>
            <a:pPr marL="0" indent="0">
              <a:spcBef>
                <a:spcPts val="600"/>
              </a:spcBef>
              <a:buNone/>
            </a:pPr>
            <a:endParaRPr lang="en-US" dirty="0"/>
          </a:p>
          <a:p>
            <a:pPr marL="234950" indent="-2349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Federal NEPA </a:t>
            </a:r>
            <a:r>
              <a:rPr lang="en-US" dirty="0"/>
              <a:t>environmental analysis performed separately</a:t>
            </a:r>
          </a:p>
          <a:p>
            <a:pPr marL="408686" lvl="1" indent="-2349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Expected to be complete in April 2017</a:t>
            </a:r>
          </a:p>
          <a:p>
            <a:pPr marL="408686" lvl="1" indent="-2349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Final design would follow</a:t>
            </a: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10845801" y="0"/>
            <a:ext cx="1181099" cy="711200"/>
          </a:xfrm>
        </p:spPr>
        <p:txBody>
          <a:bodyPr/>
          <a:lstStyle/>
          <a:p>
            <a:r>
              <a:rPr lang="en-US" dirty="0"/>
              <a:t>9 of 14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35220" t="19156" r="7205" b="12025"/>
          <a:stretch/>
        </p:blipFill>
        <p:spPr>
          <a:xfrm>
            <a:off x="6651369" y="1139437"/>
            <a:ext cx="5804543" cy="448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436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3752479"/>
              </p:ext>
            </p:extLst>
          </p:nvPr>
        </p:nvGraphicFramePr>
        <p:xfrm>
          <a:off x="6372652" y="2181874"/>
          <a:ext cx="5447622" cy="38179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4" name="Image" r:id="rId3" imgW="8406000" imgH="5891760" progId="Photoshop.Image.13">
                  <p:embed/>
                </p:oleObj>
              </mc:Choice>
              <mc:Fallback>
                <p:oleObj name="Image" r:id="rId3" imgW="8406000" imgH="589176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372652" y="2181874"/>
                        <a:ext cx="5447622" cy="38179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Preliminary Engineering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34950" indent="-2349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15% and 30% design phases</a:t>
            </a:r>
          </a:p>
          <a:p>
            <a:pPr marL="408686" lvl="1" indent="-2349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Track alignment</a:t>
            </a:r>
          </a:p>
          <a:p>
            <a:pPr marL="408686" lvl="1" indent="-2349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Roadway / drainage</a:t>
            </a:r>
          </a:p>
          <a:p>
            <a:pPr marL="408686" lvl="1" indent="-2349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Power systems</a:t>
            </a:r>
          </a:p>
          <a:p>
            <a:pPr marL="408686" lvl="1" indent="-2349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Traffic modeling (VISSIM)</a:t>
            </a:r>
          </a:p>
          <a:p>
            <a:pPr marL="408686" lvl="1" indent="-2349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Station design and locations</a:t>
            </a:r>
          </a:p>
          <a:p>
            <a:pPr marL="408686" lvl="1" indent="-2349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Maintenance and storage facility</a:t>
            </a:r>
          </a:p>
          <a:p>
            <a:pPr marL="234950" indent="-2349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Important dates</a:t>
            </a:r>
          </a:p>
          <a:p>
            <a:pPr marL="408686" lvl="1" indent="-2349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15% submittal: April 13</a:t>
            </a:r>
            <a:r>
              <a:rPr lang="en-US" baseline="30000" dirty="0"/>
              <a:t>th</a:t>
            </a:r>
            <a:r>
              <a:rPr lang="en-US" dirty="0"/>
              <a:t>, 2016</a:t>
            </a:r>
          </a:p>
          <a:p>
            <a:pPr marL="408686" lvl="1" indent="-2349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30% submittal + cost estimate: August 31</a:t>
            </a:r>
            <a:r>
              <a:rPr lang="en-US" baseline="30000" dirty="0"/>
              <a:t>st</a:t>
            </a:r>
            <a:r>
              <a:rPr lang="en-US" dirty="0"/>
              <a:t>, 2016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9749100"/>
              </p:ext>
            </p:extLst>
          </p:nvPr>
        </p:nvGraphicFramePr>
        <p:xfrm>
          <a:off x="7199840" y="141266"/>
          <a:ext cx="3523578" cy="33144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5" name="Image" r:id="rId5" imgW="7275960" imgH="6844320" progId="Photoshop.Image.13">
                  <p:embed/>
                </p:oleObj>
              </mc:Choice>
              <mc:Fallback>
                <p:oleObj name="Image" r:id="rId5" imgW="7275960" imgH="68443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199840" y="141266"/>
                        <a:ext cx="3523578" cy="33144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10845801" y="0"/>
            <a:ext cx="1181099" cy="711200"/>
          </a:xfrm>
        </p:spPr>
        <p:txBody>
          <a:bodyPr/>
          <a:lstStyle/>
          <a:p>
            <a:r>
              <a:rPr lang="en-US" dirty="0"/>
              <a:t>10 of 14</a:t>
            </a:r>
          </a:p>
        </p:txBody>
      </p:sp>
    </p:spTree>
    <p:extLst>
      <p:ext uri="{BB962C8B-B14F-4D97-AF65-F5344CB8AC3E}">
        <p14:creationId xmlns:p14="http://schemas.microsoft.com/office/powerpoint/2010/main" val="30897596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engineering 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9" y="2286000"/>
            <a:ext cx="4664152" cy="4023360"/>
          </a:xfrm>
        </p:spPr>
        <p:txBody>
          <a:bodyPr/>
          <a:lstStyle/>
          <a:p>
            <a:pPr marL="234950" indent="-2349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Project capital budget: &lt; $250M</a:t>
            </a:r>
          </a:p>
          <a:p>
            <a:pPr marL="408686" lvl="1" indent="-2349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Opportunities: utilities, vehicles, roadway, MSF, power systems, public-private partnerships</a:t>
            </a:r>
          </a:p>
          <a:p>
            <a:pPr marL="173736" lvl="1" indent="0">
              <a:spcBef>
                <a:spcPts val="600"/>
              </a:spcBef>
              <a:buNone/>
            </a:pPr>
            <a:endParaRPr lang="en-US" dirty="0"/>
          </a:p>
          <a:p>
            <a:pPr marL="234950" indent="-2349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Average speak in PM peak: 6 MPH</a:t>
            </a:r>
          </a:p>
          <a:p>
            <a:pPr marL="408686" lvl="1" indent="-2349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VISSIM modeling / analysis</a:t>
            </a:r>
          </a:p>
          <a:p>
            <a:pPr marL="408686" lvl="1" indent="-2349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Downstream impacts on ridership, revenues, capital and operations cost</a:t>
            </a:r>
          </a:p>
          <a:p>
            <a:pPr marL="234950" indent="-2349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6786778"/>
              </p:ext>
            </p:extLst>
          </p:nvPr>
        </p:nvGraphicFramePr>
        <p:xfrm>
          <a:off x="6015204" y="1282535"/>
          <a:ext cx="5462160" cy="43916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5" name="Image" r:id="rId3" imgW="11974320" imgH="9625320" progId="Photoshop.Image.13">
                  <p:embed/>
                </p:oleObj>
              </mc:Choice>
              <mc:Fallback>
                <p:oleObj name="Image" r:id="rId3" imgW="11974320" imgH="9625320" progId="Photoshop.Image.13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15204" y="1282535"/>
                        <a:ext cx="5462160" cy="43916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10845801" y="0"/>
            <a:ext cx="1181099" cy="711200"/>
          </a:xfrm>
        </p:spPr>
        <p:txBody>
          <a:bodyPr/>
          <a:lstStyle/>
          <a:p>
            <a:r>
              <a:rPr lang="en-US" dirty="0"/>
              <a:t>11 of 14</a:t>
            </a:r>
          </a:p>
        </p:txBody>
      </p:sp>
    </p:spTree>
    <p:extLst>
      <p:ext uri="{BB962C8B-B14F-4D97-AF65-F5344CB8AC3E}">
        <p14:creationId xmlns:p14="http://schemas.microsoft.com/office/powerpoint/2010/main" val="2446110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9" y="2286000"/>
            <a:ext cx="4664152" cy="4023360"/>
          </a:xfrm>
        </p:spPr>
        <p:txBody>
          <a:bodyPr/>
          <a:lstStyle/>
          <a:p>
            <a:pPr marL="234950" indent="-2349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Maintenance and Storage Facility (MSF): </a:t>
            </a:r>
            <a:r>
              <a:rPr lang="en-US" dirty="0"/>
              <a:t>Location and physical constraints</a:t>
            </a:r>
            <a:endParaRPr lang="en-US" b="1" dirty="0"/>
          </a:p>
          <a:p>
            <a:pPr marL="0" indent="0">
              <a:spcBef>
                <a:spcPts val="600"/>
              </a:spcBef>
              <a:buNone/>
            </a:pPr>
            <a:endParaRPr lang="en-US" sz="1200" dirty="0"/>
          </a:p>
          <a:p>
            <a:pPr marL="234950" indent="-2349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Vehicles: </a:t>
            </a:r>
            <a:r>
              <a:rPr lang="en-US" dirty="0"/>
              <a:t>Buy America and CPUC</a:t>
            </a:r>
          </a:p>
          <a:p>
            <a:pPr marL="0" indent="0">
              <a:spcBef>
                <a:spcPts val="600"/>
              </a:spcBef>
              <a:buNone/>
            </a:pPr>
            <a:endParaRPr lang="en-US" sz="1200" dirty="0"/>
          </a:p>
          <a:p>
            <a:pPr marL="234950" indent="-2349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Rail: </a:t>
            </a:r>
            <a:r>
              <a:rPr lang="en-US" dirty="0"/>
              <a:t>block, T, girder</a:t>
            </a:r>
          </a:p>
          <a:p>
            <a:pPr marL="234950" indent="-2349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34950" indent="-2349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Roadway: </a:t>
            </a:r>
            <a:r>
              <a:rPr lang="en-US" dirty="0"/>
              <a:t>street crown, streetscape coordination</a:t>
            </a:r>
            <a:endParaRPr lang="en-US" b="1" dirty="0"/>
          </a:p>
          <a:p>
            <a:pPr marL="234950" indent="-2349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0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10845801" y="0"/>
            <a:ext cx="1181099" cy="711200"/>
          </a:xfrm>
        </p:spPr>
        <p:txBody>
          <a:bodyPr/>
          <a:lstStyle/>
          <a:p>
            <a:r>
              <a:rPr lang="en-US" dirty="0"/>
              <a:t>12 of 14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7450" y="0"/>
            <a:ext cx="5324104" cy="569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9154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Financial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2286000"/>
            <a:ext cx="9354905" cy="4023360"/>
          </a:xfrm>
        </p:spPr>
        <p:txBody>
          <a:bodyPr/>
          <a:lstStyle/>
          <a:p>
            <a:pPr marL="234950" indent="-2349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Current cost estimate: $282 million</a:t>
            </a:r>
          </a:p>
          <a:p>
            <a:pPr marL="234950" indent="-2349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Proposed/potential funding components:</a:t>
            </a:r>
          </a:p>
          <a:p>
            <a:pPr marL="408686" lvl="1" indent="-2349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Community Facilities District</a:t>
            </a:r>
            <a:r>
              <a:rPr lang="en-US"/>
              <a:t>: Up to $85M</a:t>
            </a:r>
            <a:endParaRPr lang="en-US" dirty="0"/>
          </a:p>
          <a:p>
            <a:pPr marL="408686" lvl="1" indent="-2349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FTA Small Starts: up to $100M</a:t>
            </a:r>
          </a:p>
          <a:p>
            <a:pPr marL="408686" lvl="1" indent="-2349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Metro ballot measure: $200M</a:t>
            </a:r>
          </a:p>
          <a:p>
            <a:pPr marL="408686" lvl="1" indent="-2349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P3: currently under analysis (will look at cost-cutting, revenue-increasing, delivery methods, etc.)</a:t>
            </a:r>
          </a:p>
          <a:p>
            <a:pPr marL="234950" indent="-2349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b="1" dirty="0"/>
          </a:p>
          <a:p>
            <a:pPr marL="234950" indent="-2349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2016 will be an important year for hammering out details of financial plan</a:t>
            </a:r>
          </a:p>
        </p:txBody>
      </p:sp>
      <p:sp>
        <p:nvSpPr>
          <p:cNvPr id="10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10845801" y="0"/>
            <a:ext cx="1181099" cy="711200"/>
          </a:xfrm>
        </p:spPr>
        <p:txBody>
          <a:bodyPr/>
          <a:lstStyle/>
          <a:p>
            <a:r>
              <a:rPr lang="en-US" dirty="0"/>
              <a:t>13 of 14</a:t>
            </a:r>
          </a:p>
        </p:txBody>
      </p:sp>
    </p:spTree>
    <p:extLst>
      <p:ext uri="{BB962C8B-B14F-4D97-AF65-F5344CB8AC3E}">
        <p14:creationId xmlns:p14="http://schemas.microsoft.com/office/powerpoint/2010/main" val="38063067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timeline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2286000"/>
            <a:ext cx="9960547" cy="4023360"/>
          </a:xfrm>
        </p:spPr>
        <p:txBody>
          <a:bodyPr/>
          <a:lstStyle/>
          <a:p>
            <a:pPr marL="234950" indent="-2349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2016:</a:t>
            </a:r>
            <a:r>
              <a:rPr lang="en-US" dirty="0"/>
              <a:t> Complete EIR, preliminary engineering, P3 analysis, Metro vote</a:t>
            </a:r>
          </a:p>
          <a:p>
            <a:pPr marL="0" indent="0">
              <a:spcBef>
                <a:spcPts val="600"/>
              </a:spcBef>
              <a:buNone/>
            </a:pPr>
            <a:endParaRPr lang="en-US" sz="1800" dirty="0"/>
          </a:p>
          <a:p>
            <a:pPr marL="234950" indent="-2349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2017:</a:t>
            </a:r>
            <a:r>
              <a:rPr lang="en-US" dirty="0"/>
              <a:t> Begin final design and vehicle procurement; complete NEPA environmental</a:t>
            </a:r>
          </a:p>
          <a:p>
            <a:pPr marL="0" indent="0">
              <a:spcBef>
                <a:spcPts val="600"/>
              </a:spcBef>
              <a:buNone/>
            </a:pPr>
            <a:endParaRPr lang="en-US" sz="1800" dirty="0"/>
          </a:p>
          <a:p>
            <a:pPr marL="234950" indent="-2349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2018:</a:t>
            </a:r>
            <a:r>
              <a:rPr lang="en-US" dirty="0"/>
              <a:t> Complete final design; begin construction</a:t>
            </a:r>
          </a:p>
          <a:p>
            <a:pPr marL="0" indent="0">
              <a:spcBef>
                <a:spcPts val="600"/>
              </a:spcBef>
              <a:buNone/>
            </a:pPr>
            <a:endParaRPr lang="en-US" sz="1800" dirty="0"/>
          </a:p>
          <a:p>
            <a:pPr marL="234950" indent="-2349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2019:</a:t>
            </a:r>
            <a:r>
              <a:rPr lang="en-US" dirty="0"/>
              <a:t> Continue construction</a:t>
            </a:r>
          </a:p>
          <a:p>
            <a:pPr marL="0" indent="0">
              <a:spcBef>
                <a:spcPts val="600"/>
              </a:spcBef>
              <a:buNone/>
            </a:pPr>
            <a:endParaRPr lang="en-US" sz="1800" dirty="0"/>
          </a:p>
          <a:p>
            <a:pPr marL="234950" indent="-2349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2020:</a:t>
            </a:r>
            <a:r>
              <a:rPr lang="en-US" dirty="0"/>
              <a:t> Complete construction; begin rail/vehicle testing; begin revenue service</a:t>
            </a: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10845801" y="0"/>
            <a:ext cx="1181099" cy="711200"/>
          </a:xfrm>
        </p:spPr>
        <p:txBody>
          <a:bodyPr/>
          <a:lstStyle/>
          <a:p>
            <a:r>
              <a:rPr lang="en-US" dirty="0"/>
              <a:t>14 of 14</a:t>
            </a:r>
          </a:p>
        </p:txBody>
      </p:sp>
    </p:spTree>
    <p:extLst>
      <p:ext uri="{BB962C8B-B14F-4D97-AF65-F5344CB8AC3E}">
        <p14:creationId xmlns:p14="http://schemas.microsoft.com/office/powerpoint/2010/main" val="37757408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154" b="16568"/>
          <a:stretch/>
        </p:blipFill>
        <p:spPr>
          <a:xfrm>
            <a:off x="0" y="-114300"/>
            <a:ext cx="12469764" cy="6007100"/>
          </a:xfrm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262128" y="6134100"/>
            <a:ext cx="9354905" cy="495300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US" sz="3200" dirty="0"/>
              <a:t>LEARN MORE BY VISITING US AT </a:t>
            </a:r>
            <a:r>
              <a:rPr lang="en-US" sz="3200" b="1" dirty="0"/>
              <a:t>WWW.STREETCAR.LA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 of 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119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LA Streetcar, Inc. (LASI)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9" y="2286000"/>
            <a:ext cx="6017940" cy="4023360"/>
          </a:xfrm>
        </p:spPr>
        <p:txBody>
          <a:bodyPr/>
          <a:lstStyle/>
          <a:p>
            <a:pPr marL="234950" indent="-234950">
              <a:buFont typeface="Arial" panose="020B0604020202020204" pitchFamily="34" charset="0"/>
              <a:buChar char="•"/>
            </a:pPr>
            <a:r>
              <a:rPr lang="en-US" dirty="0"/>
              <a:t>Created in 2009, modeled after Portland Streetcar, Inc.</a:t>
            </a:r>
          </a:p>
          <a:p>
            <a:pPr marL="234950" indent="-234950">
              <a:buFont typeface="Arial" panose="020B0604020202020204" pitchFamily="34" charset="0"/>
              <a:buChar char="•"/>
            </a:pPr>
            <a:r>
              <a:rPr lang="en-US" dirty="0"/>
              <a:t>Role has evolved from “project leader” to “partnership and advocacy” with City of LA</a:t>
            </a:r>
          </a:p>
          <a:p>
            <a:pPr marL="234950" indent="-234950">
              <a:buFont typeface="Arial" panose="020B0604020202020204" pitchFamily="34" charset="0"/>
              <a:buChar char="•"/>
            </a:pPr>
            <a:r>
              <a:rPr lang="en-US" dirty="0"/>
              <a:t>Manage CRA grant, 30% design consultants</a:t>
            </a:r>
          </a:p>
          <a:p>
            <a:pPr marL="234950" indent="-234950">
              <a:buFont typeface="Arial" panose="020B0604020202020204" pitchFamily="34" charset="0"/>
              <a:buChar char="•"/>
            </a:pPr>
            <a:r>
              <a:rPr lang="en-US" dirty="0"/>
              <a:t>Partners:</a:t>
            </a:r>
          </a:p>
          <a:p>
            <a:pPr marL="408686" lvl="1" indent="-234950">
              <a:buFont typeface="Arial" panose="020B0604020202020204" pitchFamily="34" charset="0"/>
              <a:buChar char="•"/>
            </a:pPr>
            <a:r>
              <a:rPr lang="en-US" dirty="0"/>
              <a:t>City—Councilmember </a:t>
            </a:r>
            <a:r>
              <a:rPr lang="en-US" dirty="0" err="1"/>
              <a:t>Huizar</a:t>
            </a:r>
            <a:r>
              <a:rPr lang="en-US" dirty="0"/>
              <a:t> (CD14), BOE, DOT, CAO</a:t>
            </a:r>
          </a:p>
          <a:p>
            <a:pPr marL="408686" lvl="1" indent="-234950">
              <a:buFont typeface="Arial" panose="020B0604020202020204" pitchFamily="34" charset="0"/>
              <a:buChar char="•"/>
            </a:pPr>
            <a:r>
              <a:rPr lang="en-US" dirty="0"/>
              <a:t>Others—Metro, FTA, CRA/LA</a:t>
            </a:r>
          </a:p>
          <a:p>
            <a:pPr marL="408686" lvl="1" indent="-234950">
              <a:buFont typeface="Arial" panose="020B0604020202020204" pitchFamily="34" charset="0"/>
              <a:buChar char="•"/>
            </a:pPr>
            <a:r>
              <a:rPr lang="en-US" dirty="0"/>
              <a:t>Consultants—AECOM, HDR, Mott MacDonald</a:t>
            </a:r>
          </a:p>
          <a:p>
            <a:pPr marL="234950" indent="-2349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10845801" y="0"/>
            <a:ext cx="1181099" cy="711200"/>
          </a:xfrm>
        </p:spPr>
        <p:txBody>
          <a:bodyPr/>
          <a:lstStyle/>
          <a:p>
            <a:r>
              <a:rPr lang="en-US" dirty="0"/>
              <a:t>1 of 14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1229" y="2126811"/>
            <a:ext cx="4328459" cy="307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523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Streetcar 101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2286000"/>
            <a:ext cx="4127735" cy="3925229"/>
          </a:xfrm>
        </p:spPr>
        <p:txBody>
          <a:bodyPr>
            <a:normAutofit lnSpcReduction="10000"/>
          </a:bodyPr>
          <a:lstStyle/>
          <a:p>
            <a:pPr marL="234950" indent="-234950">
              <a:buFont typeface="Arial" panose="020B0604020202020204" pitchFamily="34" charset="0"/>
              <a:buChar char="•"/>
            </a:pPr>
            <a:r>
              <a:rPr lang="en-US" dirty="0"/>
              <a:t>Smaller than light-rail; street-running vehicles</a:t>
            </a:r>
          </a:p>
          <a:p>
            <a:pPr marL="234950" indent="-234950">
              <a:buFont typeface="Arial" panose="020B0604020202020204" pitchFamily="34" charset="0"/>
              <a:buChar char="•"/>
            </a:pPr>
            <a:r>
              <a:rPr lang="en-US" dirty="0"/>
              <a:t>Quiet, sustainable, accessible, and high-capacity</a:t>
            </a:r>
          </a:p>
          <a:p>
            <a:pPr marL="234950" indent="-234950">
              <a:buFont typeface="Arial" panose="020B0604020202020204" pitchFamily="34" charset="0"/>
              <a:buChar char="•"/>
            </a:pPr>
            <a:r>
              <a:rPr lang="en-US" dirty="0"/>
              <a:t>First/last-mile connections to regional transit &amp; activity centers</a:t>
            </a:r>
          </a:p>
          <a:p>
            <a:pPr marL="234950" indent="-234950">
              <a:buFont typeface="Arial" panose="020B0604020202020204" pitchFamily="34" charset="0"/>
              <a:buChar char="•"/>
            </a:pPr>
            <a:r>
              <a:rPr lang="en-US" dirty="0"/>
              <a:t>Catalyzes and complements complete streets investments (Broadway, Pershing Square, etc.)</a:t>
            </a:r>
          </a:p>
          <a:p>
            <a:pPr marL="234950" indent="-234950">
              <a:buFont typeface="Arial" panose="020B0604020202020204" pitchFamily="34" charset="0"/>
              <a:buChar char="•"/>
            </a:pPr>
            <a:r>
              <a:rPr lang="en-US" dirty="0"/>
              <a:t>Promotes highest and best use of adjacent land</a:t>
            </a:r>
          </a:p>
          <a:p>
            <a:pPr marL="234950" indent="-2349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3810" y="1215777"/>
            <a:ext cx="6891254" cy="4459046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10845801" y="0"/>
            <a:ext cx="1181099" cy="711200"/>
          </a:xfrm>
        </p:spPr>
        <p:txBody>
          <a:bodyPr/>
          <a:lstStyle/>
          <a:p>
            <a:r>
              <a:rPr lang="en-US" dirty="0"/>
              <a:t>2 of 14</a:t>
            </a:r>
          </a:p>
        </p:txBody>
      </p:sp>
    </p:spTree>
    <p:extLst>
      <p:ext uri="{BB962C8B-B14F-4D97-AF65-F5344CB8AC3E}">
        <p14:creationId xmlns:p14="http://schemas.microsoft.com/office/powerpoint/2010/main" val="38583750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2286000"/>
            <a:ext cx="4127735" cy="4023360"/>
          </a:xfrm>
        </p:spPr>
        <p:txBody>
          <a:bodyPr/>
          <a:lstStyle/>
          <a:p>
            <a:pPr marL="234950" indent="-234950">
              <a:buFont typeface="Arial" panose="020B0604020202020204" pitchFamily="34" charset="0"/>
              <a:buChar char="•"/>
            </a:pPr>
            <a:r>
              <a:rPr lang="en-US" dirty="0"/>
              <a:t>3.8-mile loop</a:t>
            </a:r>
          </a:p>
          <a:p>
            <a:pPr marL="408686" lvl="1" indent="-234950">
              <a:buFont typeface="Arial" panose="020B0604020202020204" pitchFamily="34" charset="0"/>
              <a:buChar char="•"/>
            </a:pPr>
            <a:r>
              <a:rPr lang="en-US" dirty="0"/>
              <a:t>7</a:t>
            </a:r>
            <a:r>
              <a:rPr lang="en-US" baseline="30000" dirty="0"/>
              <a:t>th</a:t>
            </a:r>
            <a:r>
              <a:rPr lang="en-US" dirty="0"/>
              <a:t> / 9</a:t>
            </a:r>
            <a:r>
              <a:rPr lang="en-US" baseline="30000" dirty="0"/>
              <a:t>th</a:t>
            </a:r>
            <a:r>
              <a:rPr lang="en-US" dirty="0"/>
              <a:t> Street alternatives</a:t>
            </a:r>
          </a:p>
          <a:p>
            <a:pPr marL="408686" lvl="1" indent="-234950">
              <a:buFont typeface="Arial" panose="020B0604020202020204" pitchFamily="34" charset="0"/>
              <a:buChar char="•"/>
            </a:pPr>
            <a:r>
              <a:rPr lang="en-US" dirty="0"/>
              <a:t>Option for Grand Ave extension</a:t>
            </a:r>
          </a:p>
          <a:p>
            <a:pPr marL="234950" indent="-234950">
              <a:buFont typeface="Arial" panose="020B0604020202020204" pitchFamily="34" charset="0"/>
              <a:buChar char="•"/>
            </a:pPr>
            <a:r>
              <a:rPr lang="en-US" dirty="0"/>
              <a:t>Frequent service</a:t>
            </a:r>
          </a:p>
          <a:p>
            <a:pPr marL="408686" lvl="1" indent="-234950">
              <a:buFont typeface="Arial" panose="020B0604020202020204" pitchFamily="34" charset="0"/>
              <a:buChar char="•"/>
            </a:pPr>
            <a:r>
              <a:rPr lang="en-US" dirty="0"/>
              <a:t>7-minute peak hour headways</a:t>
            </a:r>
          </a:p>
          <a:p>
            <a:pPr marL="408686" lvl="1" indent="-234950">
              <a:buFont typeface="Arial" panose="020B0604020202020204" pitchFamily="34" charset="0"/>
              <a:buChar char="•"/>
            </a:pPr>
            <a:r>
              <a:rPr lang="en-US" dirty="0"/>
              <a:t>10-minute and 15-minute rest of day</a:t>
            </a:r>
          </a:p>
          <a:p>
            <a:pPr marL="234950" indent="-234950">
              <a:buFont typeface="Arial" panose="020B0604020202020204" pitchFamily="34" charset="0"/>
              <a:buChar char="•"/>
            </a:pPr>
            <a:r>
              <a:rPr lang="en-US" dirty="0"/>
              <a:t>Up to 6,000 daily riders (2020)</a:t>
            </a:r>
          </a:p>
          <a:p>
            <a:pPr marL="234950" indent="-234950">
              <a:buFont typeface="Arial" panose="020B0604020202020204" pitchFamily="34" charset="0"/>
              <a:buChar char="•"/>
            </a:pPr>
            <a:r>
              <a:rPr lang="en-US" dirty="0"/>
              <a:t>Connects major activity centers:</a:t>
            </a:r>
          </a:p>
          <a:p>
            <a:pPr marL="408686" lvl="1" indent="-234950">
              <a:buFont typeface="Arial" panose="020B0604020202020204" pitchFamily="34" charset="0"/>
              <a:buChar char="•"/>
            </a:pPr>
            <a:r>
              <a:rPr lang="en-US" dirty="0"/>
              <a:t>Staples/LA Live/Convention Center, Grand Park/Civic Center, Historic Broadway, Fashion District, etc.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1928" y="-1238615"/>
            <a:ext cx="6787158" cy="8533719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1161" y="0"/>
            <a:ext cx="1181099" cy="711200"/>
          </a:xfrm>
        </p:spPr>
        <p:txBody>
          <a:bodyPr/>
          <a:lstStyle/>
          <a:p>
            <a:pPr algn="l"/>
            <a:r>
              <a:rPr lang="en-US" dirty="0"/>
              <a:t>3 of 14</a:t>
            </a:r>
          </a:p>
        </p:txBody>
      </p:sp>
    </p:spTree>
    <p:extLst>
      <p:ext uri="{BB962C8B-B14F-4D97-AF65-F5344CB8AC3E}">
        <p14:creationId xmlns:p14="http://schemas.microsoft.com/office/powerpoint/2010/main" val="19497243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Downtown?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9" y="2286000"/>
            <a:ext cx="4842282" cy="4023360"/>
          </a:xfrm>
        </p:spPr>
        <p:txBody>
          <a:bodyPr/>
          <a:lstStyle/>
          <a:p>
            <a:pPr marL="234950" indent="-234950">
              <a:buFont typeface="Arial" panose="020B0604020202020204" pitchFamily="34" charset="0"/>
              <a:buChar char="•"/>
            </a:pPr>
            <a:r>
              <a:rPr lang="en-US" dirty="0"/>
              <a:t>Center of regional transit network</a:t>
            </a:r>
          </a:p>
          <a:p>
            <a:pPr marL="408686" lvl="1" indent="-234950">
              <a:buFont typeface="Arial" panose="020B0604020202020204" pitchFamily="34" charset="0"/>
              <a:buChar char="•"/>
            </a:pPr>
            <a:r>
              <a:rPr lang="en-US" dirty="0"/>
              <a:t>4 Metro Rail lines</a:t>
            </a:r>
          </a:p>
          <a:p>
            <a:pPr marL="408686" lvl="1" indent="-234950">
              <a:buFont typeface="Arial" panose="020B0604020202020204" pitchFamily="34" charset="0"/>
              <a:buChar char="•"/>
            </a:pPr>
            <a:r>
              <a:rPr lang="en-US" dirty="0"/>
              <a:t>Dozens of Metro Bus lines</a:t>
            </a:r>
          </a:p>
          <a:p>
            <a:pPr marL="408686" lvl="1" indent="-234950">
              <a:buFont typeface="Arial" panose="020B0604020202020204" pitchFamily="34" charset="0"/>
              <a:buChar char="•"/>
            </a:pPr>
            <a:r>
              <a:rPr lang="en-US" dirty="0"/>
              <a:t>DASH, Commuter Express, BBB, etc.</a:t>
            </a:r>
          </a:p>
          <a:p>
            <a:pPr marL="234950" indent="-234950">
              <a:buFont typeface="Arial" panose="020B0604020202020204" pitchFamily="34" charset="0"/>
              <a:buChar char="•"/>
            </a:pPr>
            <a:r>
              <a:rPr lang="en-US" dirty="0"/>
              <a:t>Large transit-dependent population</a:t>
            </a:r>
          </a:p>
          <a:p>
            <a:pPr marL="234950" indent="-234950">
              <a:buFont typeface="Arial" panose="020B0604020202020204" pitchFamily="34" charset="0"/>
              <a:buChar char="•"/>
            </a:pPr>
            <a:r>
              <a:rPr lang="en-US" dirty="0"/>
              <a:t>Most growth in Central LA will be in DTLA in the coming decade</a:t>
            </a:r>
          </a:p>
          <a:p>
            <a:pPr marL="234950" indent="-234950">
              <a:buFont typeface="Arial" panose="020B0604020202020204" pitchFamily="34" charset="0"/>
              <a:buChar char="•"/>
            </a:pPr>
            <a:r>
              <a:rPr lang="en-US" dirty="0"/>
              <a:t>Geographical area too large to access everything on foot</a:t>
            </a:r>
          </a:p>
          <a:p>
            <a:pPr marL="408686" lvl="1" indent="-234950">
              <a:buFont typeface="Arial" panose="020B0604020202020204" pitchFamily="34" charset="0"/>
              <a:buChar char="•"/>
            </a:pPr>
            <a:endParaRPr lang="en-US" dirty="0"/>
          </a:p>
          <a:p>
            <a:pPr marL="234950" indent="-2349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2839" y="878774"/>
            <a:ext cx="5674312" cy="4601688"/>
          </a:xfrm>
          <a:prstGeom prst="rect">
            <a:avLst/>
          </a:prstGeom>
        </p:spPr>
      </p:pic>
      <p:sp>
        <p:nvSpPr>
          <p:cNvPr id="7" name="Slide Number Placeholder 7"/>
          <p:cNvSpPr txBox="1">
            <a:spLocks/>
          </p:cNvSpPr>
          <p:nvPr/>
        </p:nvSpPr>
        <p:spPr>
          <a:xfrm>
            <a:off x="10845801" y="0"/>
            <a:ext cx="1181099" cy="711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4 of 14</a:t>
            </a:r>
          </a:p>
        </p:txBody>
      </p:sp>
    </p:spTree>
    <p:extLst>
      <p:ext uri="{BB962C8B-B14F-4D97-AF65-F5344CB8AC3E}">
        <p14:creationId xmlns:p14="http://schemas.microsoft.com/office/powerpoint/2010/main" val="36448212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Economic impact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9" y="2286000"/>
            <a:ext cx="4842282" cy="4023360"/>
          </a:xfrm>
        </p:spPr>
        <p:txBody>
          <a:bodyPr/>
          <a:lstStyle/>
          <a:p>
            <a:pPr marL="234950" indent="-234950">
              <a:buFont typeface="Arial" panose="020B0604020202020204" pitchFamily="34" charset="0"/>
              <a:buChar char="•"/>
            </a:pPr>
            <a:r>
              <a:rPr lang="en-US" dirty="0"/>
              <a:t>Major impact on local economy</a:t>
            </a:r>
          </a:p>
          <a:p>
            <a:pPr marL="408686" lvl="1" indent="-234950">
              <a:buFont typeface="Arial" panose="020B0604020202020204" pitchFamily="34" charset="0"/>
              <a:buChar char="•"/>
            </a:pPr>
            <a:r>
              <a:rPr lang="en-US" dirty="0"/>
              <a:t>20,000 jobs (constr. and permanent)</a:t>
            </a:r>
          </a:p>
          <a:p>
            <a:pPr marL="408686" lvl="1" indent="-234950">
              <a:buFont typeface="Arial" panose="020B0604020202020204" pitchFamily="34" charset="0"/>
              <a:buChar char="•"/>
            </a:pPr>
            <a:r>
              <a:rPr lang="en-US" dirty="0"/>
              <a:t>$1.44 billion in additional development</a:t>
            </a:r>
          </a:p>
          <a:p>
            <a:pPr marL="591566" lvl="2" indent="-234950">
              <a:buFont typeface="Arial" panose="020B0604020202020204" pitchFamily="34" charset="0"/>
              <a:buChar char="•"/>
            </a:pPr>
            <a:r>
              <a:rPr lang="en-US" dirty="0"/>
              <a:t>4,500 housing units</a:t>
            </a:r>
          </a:p>
          <a:p>
            <a:pPr marL="591566" lvl="2" indent="-234950">
              <a:buFont typeface="Arial" panose="020B0604020202020204" pitchFamily="34" charset="0"/>
              <a:buChar char="•"/>
            </a:pPr>
            <a:r>
              <a:rPr lang="en-US" dirty="0"/>
              <a:t>231,000 SF office space</a:t>
            </a:r>
          </a:p>
          <a:p>
            <a:pPr marL="408686" lvl="1" indent="-234950">
              <a:buFont typeface="Arial" panose="020B0604020202020204" pitchFamily="34" charset="0"/>
              <a:buChar char="•"/>
            </a:pPr>
            <a:r>
              <a:rPr lang="en-US" dirty="0"/>
              <a:t>$250+ million in new tax revenues</a:t>
            </a:r>
          </a:p>
          <a:p>
            <a:pPr marL="408686" lvl="1" indent="-234950">
              <a:buFont typeface="Arial" panose="020B0604020202020204" pitchFamily="34" charset="0"/>
              <a:buChar char="•"/>
            </a:pPr>
            <a:endParaRPr lang="en-US" dirty="0"/>
          </a:p>
          <a:p>
            <a:pPr marL="234950" indent="-234950">
              <a:buFont typeface="Arial" panose="020B0604020202020204" pitchFamily="34" charset="0"/>
              <a:buChar char="•"/>
            </a:pPr>
            <a:r>
              <a:rPr lang="en-US" b="1" dirty="0"/>
              <a:t>All above and beyond what would be built/invested without streetcar</a:t>
            </a:r>
          </a:p>
          <a:p>
            <a:pPr marL="234950" indent="-234950">
              <a:buFont typeface="Arial" panose="020B0604020202020204" pitchFamily="34" charset="0"/>
              <a:buChar char="•"/>
            </a:pPr>
            <a:endParaRPr lang="en-US" dirty="0"/>
          </a:p>
          <a:p>
            <a:pPr marL="234950" indent="-2349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7" name="Slide Number Placeholder 7"/>
          <p:cNvSpPr txBox="1">
            <a:spLocks/>
          </p:cNvSpPr>
          <p:nvPr/>
        </p:nvSpPr>
        <p:spPr>
          <a:xfrm>
            <a:off x="10845801" y="0"/>
            <a:ext cx="1181099" cy="711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5 of 14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4988" y="915377"/>
            <a:ext cx="4367481" cy="42451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00801" y="5140712"/>
            <a:ext cx="47169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Land use impacts of Portland Streetcar. Source: ED </a:t>
            </a:r>
            <a:r>
              <a:rPr lang="en-US" sz="1400" dirty="0" err="1"/>
              <a:t>Hovee</a:t>
            </a:r>
            <a:r>
              <a:rPr lang="en-US" sz="1400" dirty="0"/>
              <a:t> &amp; Company, </a:t>
            </a:r>
            <a:r>
              <a:rPr lang="en-US" sz="1400" i="1" dirty="0"/>
              <a:t>Portland Streetcar Development Impacts</a:t>
            </a:r>
            <a:r>
              <a:rPr lang="en-US" sz="1400" dirty="0"/>
              <a:t>, 2005.</a:t>
            </a:r>
          </a:p>
        </p:txBody>
      </p:sp>
    </p:spTree>
    <p:extLst>
      <p:ext uri="{BB962C8B-B14F-4D97-AF65-F5344CB8AC3E}">
        <p14:creationId xmlns:p14="http://schemas.microsoft.com/office/powerpoint/2010/main" val="42297573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Partners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9" y="2286000"/>
            <a:ext cx="3112973" cy="4023360"/>
          </a:xfrm>
        </p:spPr>
        <p:txBody>
          <a:bodyPr>
            <a:normAutofit/>
          </a:bodyPr>
          <a:lstStyle/>
          <a:p>
            <a:pPr marL="234950" indent="-234950">
              <a:buFont typeface="Arial" panose="020B0604020202020204" pitchFamily="34" charset="0"/>
              <a:buChar char="•"/>
            </a:pPr>
            <a:r>
              <a:rPr lang="en-US" dirty="0"/>
              <a:t>Broadway Streetscape Master Plan</a:t>
            </a:r>
          </a:p>
          <a:p>
            <a:pPr marL="234950" indent="-234950">
              <a:buFont typeface="Arial" panose="020B0604020202020204" pitchFamily="34" charset="0"/>
              <a:buChar char="•"/>
            </a:pPr>
            <a:r>
              <a:rPr lang="en-US" dirty="0" err="1"/>
              <a:t>MyFigueroa</a:t>
            </a:r>
            <a:r>
              <a:rPr lang="en-US" dirty="0"/>
              <a:t>! (Figueroa, 11</a:t>
            </a:r>
            <a:r>
              <a:rPr lang="en-US" baseline="30000" dirty="0"/>
              <a:t>th</a:t>
            </a:r>
            <a:r>
              <a:rPr lang="en-US" dirty="0"/>
              <a:t> Street)</a:t>
            </a:r>
          </a:p>
          <a:p>
            <a:pPr marL="234950" indent="-234950">
              <a:buFont typeface="Arial" panose="020B0604020202020204" pitchFamily="34" charset="0"/>
              <a:buChar char="•"/>
            </a:pPr>
            <a:r>
              <a:rPr lang="en-US" dirty="0"/>
              <a:t>7</a:t>
            </a:r>
            <a:r>
              <a:rPr lang="en-US" baseline="30000" dirty="0"/>
              <a:t>th</a:t>
            </a:r>
            <a:r>
              <a:rPr lang="en-US" dirty="0"/>
              <a:t> Street Improvements (Wilshire Grand)</a:t>
            </a:r>
          </a:p>
        </p:txBody>
      </p:sp>
      <p:sp>
        <p:nvSpPr>
          <p:cNvPr id="7" name="Slide Number Placeholder 7"/>
          <p:cNvSpPr txBox="1">
            <a:spLocks/>
          </p:cNvSpPr>
          <p:nvPr/>
        </p:nvSpPr>
        <p:spPr>
          <a:xfrm>
            <a:off x="10845801" y="0"/>
            <a:ext cx="1181099" cy="711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6 of 14</a:t>
            </a:r>
          </a:p>
        </p:txBody>
      </p:sp>
      <p:pic>
        <p:nvPicPr>
          <p:cNvPr id="6" name="Picture 5" descr="Streetscape_DressRehearsal_BeforeAfter_Page_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5" t="14542" r="23529" b="3635"/>
          <a:stretch/>
        </p:blipFill>
        <p:spPr bwMode="auto">
          <a:xfrm>
            <a:off x="4355944" y="571585"/>
            <a:ext cx="8359487" cy="5207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46155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2286000"/>
            <a:ext cx="9937521" cy="3914078"/>
          </a:xfrm>
        </p:spPr>
        <p:txBody>
          <a:bodyPr>
            <a:normAutofit/>
          </a:bodyPr>
          <a:lstStyle/>
          <a:p>
            <a:pPr marL="234950" indent="-2349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2006: </a:t>
            </a:r>
            <a:r>
              <a:rPr lang="en-US" dirty="0"/>
              <a:t>Feasibility Study (CRA/City)</a:t>
            </a:r>
          </a:p>
          <a:p>
            <a:pPr marL="234950" indent="-2349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2009:</a:t>
            </a:r>
            <a:r>
              <a:rPr lang="en-US" dirty="0"/>
              <a:t> LA Streetcar, Inc. established</a:t>
            </a:r>
            <a:endParaRPr lang="en-US" b="1" dirty="0"/>
          </a:p>
          <a:p>
            <a:pPr marL="234950" indent="-2349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2012: </a:t>
            </a:r>
            <a:r>
              <a:rPr lang="en-US" dirty="0"/>
              <a:t>Alternatives Analysis (Metro</a:t>
            </a:r>
            <a:r>
              <a:rPr lang="en-US"/>
              <a:t>), $85M </a:t>
            </a:r>
            <a:r>
              <a:rPr lang="en-US" dirty="0"/>
              <a:t>Community Facilities District vote</a:t>
            </a:r>
          </a:p>
          <a:p>
            <a:pPr marL="234950" indent="-2349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2013: </a:t>
            </a:r>
            <a:r>
              <a:rPr lang="en-US" dirty="0"/>
              <a:t>City commits $295M to operate streetcar for 30 years, hires Project Manager</a:t>
            </a:r>
          </a:p>
          <a:p>
            <a:pPr marL="234950" indent="-2349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2014: </a:t>
            </a:r>
            <a:r>
              <a:rPr lang="en-US" dirty="0"/>
              <a:t>Enter FTA Project Development</a:t>
            </a:r>
          </a:p>
          <a:p>
            <a:pPr marL="234950" indent="-2349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2015: </a:t>
            </a:r>
            <a:r>
              <a:rPr lang="en-US" dirty="0"/>
              <a:t>Independent Cost Estimate (AECOM)</a:t>
            </a:r>
          </a:p>
          <a:p>
            <a:pPr marL="0" indent="0">
              <a:buNone/>
            </a:pPr>
            <a:endParaRPr lang="en-US" sz="500" dirty="0"/>
          </a:p>
          <a:p>
            <a:pPr marL="234950" indent="-234950">
              <a:buFont typeface="Arial" panose="020B0604020202020204" pitchFamily="34" charset="0"/>
              <a:buChar char="•"/>
            </a:pPr>
            <a:r>
              <a:rPr lang="en-US" b="1" dirty="0"/>
              <a:t>Upcoming for 2016: </a:t>
            </a:r>
            <a:r>
              <a:rPr lang="en-US" dirty="0"/>
              <a:t>Release draft EIR (June), complete P3 financial analysis (July/August), complete 30% design (August/September), Measure R2 vote (November)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10845801" y="0"/>
            <a:ext cx="1181099" cy="711200"/>
          </a:xfrm>
        </p:spPr>
        <p:txBody>
          <a:bodyPr/>
          <a:lstStyle/>
          <a:p>
            <a:r>
              <a:rPr lang="en-US" dirty="0"/>
              <a:t>7 of 14</a:t>
            </a:r>
          </a:p>
        </p:txBody>
      </p:sp>
    </p:spTree>
    <p:extLst>
      <p:ext uri="{BB962C8B-B14F-4D97-AF65-F5344CB8AC3E}">
        <p14:creationId xmlns:p14="http://schemas.microsoft.com/office/powerpoint/2010/main" val="2625230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Draft EIR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024129" y="2285999"/>
            <a:ext cx="3770896" cy="4326673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4950" indent="-2349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5 project alternatives: </a:t>
            </a:r>
          </a:p>
          <a:p>
            <a:pPr marL="408686" lvl="1" indent="-2349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No-build;  7</a:t>
            </a:r>
            <a:r>
              <a:rPr lang="en-US" baseline="30000" dirty="0"/>
              <a:t>th</a:t>
            </a:r>
            <a:r>
              <a:rPr lang="en-US" dirty="0"/>
              <a:t> or 9</a:t>
            </a:r>
            <a:r>
              <a:rPr lang="en-US" baseline="30000" dirty="0"/>
              <a:t>th</a:t>
            </a:r>
            <a:r>
              <a:rPr lang="en-US" dirty="0"/>
              <a:t>; with/without Grand Ave extension</a:t>
            </a:r>
          </a:p>
          <a:p>
            <a:pPr marL="234950" indent="-2349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Published June 24</a:t>
            </a:r>
            <a:r>
              <a:rPr lang="en-US" baseline="30000" dirty="0"/>
              <a:t>th</a:t>
            </a:r>
            <a:r>
              <a:rPr lang="en-US" dirty="0"/>
              <a:t>, 2016</a:t>
            </a:r>
          </a:p>
          <a:p>
            <a:pPr marL="234950" indent="-2349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Impact categories:</a:t>
            </a:r>
          </a:p>
          <a:p>
            <a:pPr marL="408686" lvl="1" indent="-2349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Traffic, noise and vibration, aesthetics, greenhouse gases and air quality, energy, bicycle safety, land use, cultural + historic resources, etc.</a:t>
            </a:r>
          </a:p>
          <a:p>
            <a:pPr marL="234950" indent="-2349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3 maintenance and storage facility sites under consideration</a:t>
            </a:r>
          </a:p>
        </p:txBody>
      </p:sp>
      <p:sp>
        <p:nvSpPr>
          <p:cNvPr id="10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10845801" y="0"/>
            <a:ext cx="1181099" cy="711200"/>
          </a:xfrm>
        </p:spPr>
        <p:txBody>
          <a:bodyPr/>
          <a:lstStyle/>
          <a:p>
            <a:r>
              <a:rPr lang="en-US" dirty="0"/>
              <a:t>8 of 14</a:t>
            </a:r>
          </a:p>
        </p:txBody>
      </p:sp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422" t="8352" r="21787" b="15937"/>
          <a:stretch/>
        </p:blipFill>
        <p:spPr>
          <a:xfrm>
            <a:off x="5128110" y="-1950"/>
            <a:ext cx="4393581" cy="6859950"/>
          </a:xfrm>
        </p:spPr>
      </p:pic>
    </p:spTree>
    <p:extLst>
      <p:ext uri="{BB962C8B-B14F-4D97-AF65-F5344CB8AC3E}">
        <p14:creationId xmlns:p14="http://schemas.microsoft.com/office/powerpoint/2010/main" val="113003051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6371</TotalTime>
  <Words>813</Words>
  <Application>Microsoft Office PowerPoint</Application>
  <PresentationFormat>Widescreen</PresentationFormat>
  <Paragraphs>135</Paragraphs>
  <Slides>16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Tw Cen MT</vt:lpstr>
      <vt:lpstr>Tw Cen MT Condensed</vt:lpstr>
      <vt:lpstr>Wingdings 3</vt:lpstr>
      <vt:lpstr>Integral</vt:lpstr>
      <vt:lpstr>Image</vt:lpstr>
      <vt:lpstr>THE Los Angeles Streetcar</vt:lpstr>
      <vt:lpstr>About LA Streetcar, Inc. (LASI)</vt:lpstr>
      <vt:lpstr>Streetcar 101</vt:lpstr>
      <vt:lpstr>Project summary</vt:lpstr>
      <vt:lpstr>Why Downtown?</vt:lpstr>
      <vt:lpstr>Economic impact</vt:lpstr>
      <vt:lpstr>Partners</vt:lpstr>
      <vt:lpstr>Background</vt:lpstr>
      <vt:lpstr>Draft EIR</vt:lpstr>
      <vt:lpstr>Final EIR — NEPA/EA</vt:lpstr>
      <vt:lpstr>Preliminary Engineering</vt:lpstr>
      <vt:lpstr>engineering Goals</vt:lpstr>
      <vt:lpstr>Design challenges</vt:lpstr>
      <vt:lpstr>Financial plan</vt:lpstr>
      <vt:lpstr>Project timeline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Los Angeles Streetcar Project update</dc:title>
  <dc:creator>Shane Phillips</dc:creator>
  <cp:lastModifiedBy>Shane Phillips</cp:lastModifiedBy>
  <cp:revision>65</cp:revision>
  <dcterms:created xsi:type="dcterms:W3CDTF">2016-06-03T20:38:47Z</dcterms:created>
  <dcterms:modified xsi:type="dcterms:W3CDTF">2016-07-25T19:51:09Z</dcterms:modified>
</cp:coreProperties>
</file>